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6" d="100"/>
          <a:sy n="116"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ombardier1002@gmail.com"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23216-5D09-44D9-A12B-C62D926F24E5}"/>
              </a:ext>
            </a:extLst>
          </p:cNvPr>
          <p:cNvSpPr>
            <a:spLocks noGrp="1"/>
          </p:cNvSpPr>
          <p:nvPr>
            <p:ph type="ctrTitle"/>
          </p:nvPr>
        </p:nvSpPr>
        <p:spPr>
          <a:xfrm>
            <a:off x="392017" y="1905918"/>
            <a:ext cx="9144000" cy="2343827"/>
          </a:xfrm>
        </p:spPr>
        <p:txBody>
          <a:bodyPr>
            <a:normAutofit/>
          </a:bodyPr>
          <a:lstStyle/>
          <a:p>
            <a:pPr algn="l"/>
            <a:r>
              <a:rPr lang="en-US" sz="6000" dirty="0"/>
              <a:t>2023—What a year. </a:t>
            </a:r>
            <a:br>
              <a:rPr lang="en-US" sz="6000" dirty="0"/>
            </a:br>
            <a:r>
              <a:rPr lang="en-US" sz="6000" dirty="0"/>
              <a:t>Bank Failure Update</a:t>
            </a:r>
          </a:p>
        </p:txBody>
      </p:sp>
      <p:sp>
        <p:nvSpPr>
          <p:cNvPr id="3" name="Subtitle 2">
            <a:extLst>
              <a:ext uri="{FF2B5EF4-FFF2-40B4-BE49-F238E27FC236}">
                <a16:creationId xmlns:a16="http://schemas.microsoft.com/office/drawing/2014/main" id="{3A3561CF-0FB0-43EF-9A28-FCBE3DCA72D4}"/>
              </a:ext>
            </a:extLst>
          </p:cNvPr>
          <p:cNvSpPr>
            <a:spLocks noGrp="1"/>
          </p:cNvSpPr>
          <p:nvPr>
            <p:ph type="subTitle" idx="1"/>
          </p:nvPr>
        </p:nvSpPr>
        <p:spPr>
          <a:xfrm>
            <a:off x="535235" y="5029830"/>
            <a:ext cx="10283329" cy="754025"/>
          </a:xfrm>
        </p:spPr>
        <p:txBody>
          <a:bodyPr>
            <a:noAutofit/>
          </a:bodyPr>
          <a:lstStyle/>
          <a:p>
            <a:pPr algn="l"/>
            <a:r>
              <a:rPr lang="en-US" sz="2500" dirty="0"/>
              <a:t>Robert Hendricks, Senior Examiner – Large Institutions</a:t>
            </a:r>
          </a:p>
          <a:p>
            <a:pPr algn="l"/>
            <a:r>
              <a:rPr lang="en-US" sz="2500" dirty="0"/>
              <a:t>Federal Deposit Insurance Corporation</a:t>
            </a:r>
          </a:p>
          <a:p>
            <a:pPr algn="l"/>
            <a:endParaRPr lang="en-US" sz="2500" dirty="0"/>
          </a:p>
          <a:p>
            <a:pPr algn="l"/>
            <a:r>
              <a:rPr lang="en-US" sz="2000" dirty="0"/>
              <a:t>November 8, 2023</a:t>
            </a:r>
          </a:p>
        </p:txBody>
      </p:sp>
      <p:sp>
        <p:nvSpPr>
          <p:cNvPr id="4" name="TextBox 3">
            <a:extLst>
              <a:ext uri="{FF2B5EF4-FFF2-40B4-BE49-F238E27FC236}">
                <a16:creationId xmlns:a16="http://schemas.microsoft.com/office/drawing/2014/main" id="{3759A3FD-E2B4-4103-97BF-BC8FFBC582FB}"/>
              </a:ext>
            </a:extLst>
          </p:cNvPr>
          <p:cNvSpPr txBox="1"/>
          <p:nvPr/>
        </p:nvSpPr>
        <p:spPr>
          <a:xfrm>
            <a:off x="267617" y="6440829"/>
            <a:ext cx="11656765" cy="261610"/>
          </a:xfrm>
          <a:prstGeom prst="rect">
            <a:avLst/>
          </a:prstGeom>
          <a:noFill/>
        </p:spPr>
        <p:txBody>
          <a:bodyPr wrap="square" rtlCol="0">
            <a:spAutoFit/>
          </a:bodyPr>
          <a:lstStyle/>
          <a:p>
            <a:pPr algn="ctr"/>
            <a:r>
              <a:rPr lang="en-US" sz="1100" dirty="0"/>
              <a:t>Please note: the views and opinions expressed verbally and in this presentation are those of the author, Robert G. Hendricks, and are not necessarily shared by the FDIC. </a:t>
            </a:r>
          </a:p>
        </p:txBody>
      </p:sp>
    </p:spTree>
    <p:extLst>
      <p:ext uri="{BB962C8B-B14F-4D97-AF65-F5344CB8AC3E}">
        <p14:creationId xmlns:p14="http://schemas.microsoft.com/office/powerpoint/2010/main" val="320484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19FB-9AF6-43CE-AF56-DD94B7CEC9EF}"/>
              </a:ext>
            </a:extLst>
          </p:cNvPr>
          <p:cNvSpPr>
            <a:spLocks noGrp="1"/>
          </p:cNvSpPr>
          <p:nvPr>
            <p:ph type="title"/>
          </p:nvPr>
        </p:nvSpPr>
        <p:spPr/>
        <p:txBody>
          <a:bodyPr>
            <a:noAutofit/>
          </a:bodyPr>
          <a:lstStyle/>
          <a:p>
            <a:r>
              <a:rPr lang="en-US" sz="4400" dirty="0"/>
              <a:t>What resolution strategy was used for each of the failed banks?</a:t>
            </a:r>
          </a:p>
        </p:txBody>
      </p:sp>
      <p:sp>
        <p:nvSpPr>
          <p:cNvPr id="3" name="Content Placeholder 2">
            <a:extLst>
              <a:ext uri="{FF2B5EF4-FFF2-40B4-BE49-F238E27FC236}">
                <a16:creationId xmlns:a16="http://schemas.microsoft.com/office/drawing/2014/main" id="{3D9C634A-C553-4DF7-AD0B-2D4DA614AACB}"/>
              </a:ext>
            </a:extLst>
          </p:cNvPr>
          <p:cNvSpPr>
            <a:spLocks noGrp="1"/>
          </p:cNvSpPr>
          <p:nvPr>
            <p:ph idx="1"/>
          </p:nvPr>
        </p:nvSpPr>
        <p:spPr/>
        <p:txBody>
          <a:bodyPr>
            <a:normAutofit/>
          </a:bodyPr>
          <a:lstStyle/>
          <a:p>
            <a:r>
              <a:rPr lang="en-US" dirty="0"/>
              <a:t>First Republic:</a:t>
            </a:r>
          </a:p>
          <a:p>
            <a:pPr lvl="1"/>
            <a:r>
              <a:rPr lang="en-US" dirty="0"/>
              <a:t>Purchase and assumption transactions (P&amp;A) with JPMorgan Chase Bank.</a:t>
            </a:r>
          </a:p>
          <a:p>
            <a:r>
              <a:rPr lang="en-US" dirty="0"/>
              <a:t>Silicon Valley:</a:t>
            </a:r>
          </a:p>
          <a:p>
            <a:pPr lvl="1"/>
            <a:r>
              <a:rPr lang="en-US" dirty="0"/>
              <a:t>Started as a Bridge Bank, then two weeks later was sold in a P&amp;A transaction with First Citizens Bank &amp; Trust, Raleigh, NC.</a:t>
            </a:r>
          </a:p>
          <a:p>
            <a:r>
              <a:rPr lang="en-US" dirty="0"/>
              <a:t>Signature:</a:t>
            </a:r>
          </a:p>
          <a:p>
            <a:pPr lvl="1"/>
            <a:r>
              <a:rPr lang="en-US" dirty="0"/>
              <a:t>Started as a Bridge Bank, then eight days later was sold in a P&amp;A transaction to Flagstar National Bank, Hicksville, NY.</a:t>
            </a:r>
          </a:p>
        </p:txBody>
      </p:sp>
    </p:spTree>
    <p:extLst>
      <p:ext uri="{BB962C8B-B14F-4D97-AF65-F5344CB8AC3E}">
        <p14:creationId xmlns:p14="http://schemas.microsoft.com/office/powerpoint/2010/main" val="205616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8D10-1B6B-4AE9-9008-7D99FADC2548}"/>
              </a:ext>
            </a:extLst>
          </p:cNvPr>
          <p:cNvSpPr>
            <a:spLocks noGrp="1"/>
          </p:cNvSpPr>
          <p:nvPr>
            <p:ph type="title"/>
          </p:nvPr>
        </p:nvSpPr>
        <p:spPr/>
        <p:txBody>
          <a:bodyPr>
            <a:normAutofit fontScale="90000"/>
          </a:bodyPr>
          <a:lstStyle/>
          <a:p>
            <a:r>
              <a:rPr lang="en-US" dirty="0"/>
              <a:t>What Do Secured Depositors (Public Entities) Experience?</a:t>
            </a:r>
          </a:p>
        </p:txBody>
      </p:sp>
      <p:sp>
        <p:nvSpPr>
          <p:cNvPr id="3" name="Content Placeholder 2">
            <a:extLst>
              <a:ext uri="{FF2B5EF4-FFF2-40B4-BE49-F238E27FC236}">
                <a16:creationId xmlns:a16="http://schemas.microsoft.com/office/drawing/2014/main" id="{25EE8E30-8EB1-460D-914A-CA9D67F276E6}"/>
              </a:ext>
            </a:extLst>
          </p:cNvPr>
          <p:cNvSpPr>
            <a:spLocks noGrp="1"/>
          </p:cNvSpPr>
          <p:nvPr>
            <p:ph idx="1"/>
          </p:nvPr>
        </p:nvSpPr>
        <p:spPr/>
        <p:txBody>
          <a:bodyPr/>
          <a:lstStyle/>
          <a:p>
            <a:r>
              <a:rPr lang="en-US" dirty="0"/>
              <a:t>Assuming the balance is greater than $250,000, it depends on the type of security </a:t>
            </a:r>
          </a:p>
          <a:p>
            <a:pPr lvl="1"/>
            <a:r>
              <a:rPr lang="en-US" dirty="0"/>
              <a:t>Pledged securities</a:t>
            </a:r>
          </a:p>
          <a:p>
            <a:pPr lvl="1"/>
            <a:r>
              <a:rPr lang="en-US" dirty="0"/>
              <a:t>Letter of credit from the Federal Home Loan Bank</a:t>
            </a:r>
          </a:p>
          <a:p>
            <a:pPr lvl="1"/>
            <a:endParaRPr lang="en-US" dirty="0"/>
          </a:p>
          <a:p>
            <a:r>
              <a:rPr lang="en-US" dirty="0"/>
              <a:t>Which do you prefer? Why? </a:t>
            </a:r>
          </a:p>
          <a:p>
            <a:pPr lvl="1"/>
            <a:r>
              <a:rPr lang="en-US" dirty="0"/>
              <a:t>Trend is toward FHLB LOC</a:t>
            </a:r>
          </a:p>
          <a:p>
            <a:r>
              <a:rPr lang="en-US" dirty="0"/>
              <a:t>Why do you think that is true?</a:t>
            </a:r>
          </a:p>
        </p:txBody>
      </p:sp>
    </p:spTree>
    <p:extLst>
      <p:ext uri="{BB962C8B-B14F-4D97-AF65-F5344CB8AC3E}">
        <p14:creationId xmlns:p14="http://schemas.microsoft.com/office/powerpoint/2010/main" val="128042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F884-9FFA-4D89-8F27-6E4EABA6EFEE}"/>
              </a:ext>
            </a:extLst>
          </p:cNvPr>
          <p:cNvSpPr>
            <a:spLocks noGrp="1"/>
          </p:cNvSpPr>
          <p:nvPr>
            <p:ph type="title"/>
          </p:nvPr>
        </p:nvSpPr>
        <p:spPr/>
        <p:txBody>
          <a:bodyPr/>
          <a:lstStyle/>
          <a:p>
            <a:r>
              <a:rPr lang="en-US" dirty="0"/>
              <a:t>What should CD </a:t>
            </a:r>
            <a:r>
              <a:rPr lang="en-US"/>
              <a:t>depositors expect?</a:t>
            </a:r>
            <a:endParaRPr lang="en-US" dirty="0"/>
          </a:p>
        </p:txBody>
      </p:sp>
      <p:sp>
        <p:nvSpPr>
          <p:cNvPr id="3" name="Content Placeholder 2">
            <a:extLst>
              <a:ext uri="{FF2B5EF4-FFF2-40B4-BE49-F238E27FC236}">
                <a16:creationId xmlns:a16="http://schemas.microsoft.com/office/drawing/2014/main" id="{FDFEEC72-083F-4379-AB65-4A3A8F81D422}"/>
              </a:ext>
            </a:extLst>
          </p:cNvPr>
          <p:cNvSpPr>
            <a:spLocks noGrp="1"/>
          </p:cNvSpPr>
          <p:nvPr>
            <p:ph idx="1"/>
          </p:nvPr>
        </p:nvSpPr>
        <p:spPr/>
        <p:txBody>
          <a:bodyPr/>
          <a:lstStyle/>
          <a:p>
            <a:r>
              <a:rPr lang="en-US" dirty="0"/>
              <a:t>If it is a whole bank all deposit deal, the CD terms (rate, maturity, penalty) survive </a:t>
            </a:r>
          </a:p>
          <a:p>
            <a:r>
              <a:rPr lang="en-US" dirty="0"/>
              <a:t>The deposit is insured up to $250,000 and that includes accrued interest </a:t>
            </a:r>
          </a:p>
          <a:p>
            <a:r>
              <a:rPr lang="en-US" dirty="0"/>
              <a:t>In other transactions, the FDIC can rely on its Statement of Policy – 5000. </a:t>
            </a:r>
          </a:p>
          <a:p>
            <a:pPr lvl="1"/>
            <a:r>
              <a:rPr lang="en-US" dirty="0"/>
              <a:t>Pre-pay or repudiate a contract </a:t>
            </a:r>
          </a:p>
          <a:p>
            <a:pPr lvl="1"/>
            <a:r>
              <a:rPr lang="en-US" dirty="0"/>
              <a:t>High-rate CDs can be repaid early </a:t>
            </a:r>
          </a:p>
        </p:txBody>
      </p:sp>
    </p:spTree>
    <p:extLst>
      <p:ext uri="{BB962C8B-B14F-4D97-AF65-F5344CB8AC3E}">
        <p14:creationId xmlns:p14="http://schemas.microsoft.com/office/powerpoint/2010/main" val="198580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EBA29-0808-4423-B989-5C24F2E63FEC}"/>
              </a:ext>
            </a:extLst>
          </p:cNvPr>
          <p:cNvSpPr>
            <a:spLocks noGrp="1"/>
          </p:cNvSpPr>
          <p:nvPr>
            <p:ph type="title"/>
          </p:nvPr>
        </p:nvSpPr>
        <p:spPr/>
        <p:txBody>
          <a:bodyPr>
            <a:noAutofit/>
          </a:bodyPr>
          <a:lstStyle/>
          <a:p>
            <a:r>
              <a:rPr lang="en-US" sz="3600" dirty="0"/>
              <a:t>Polling Question:  There is a trend toward securing public deposits with FHLB letters of credit (LOCS).  Why is that?</a:t>
            </a:r>
          </a:p>
        </p:txBody>
      </p:sp>
      <p:sp>
        <p:nvSpPr>
          <p:cNvPr id="3" name="Content Placeholder 2">
            <a:extLst>
              <a:ext uri="{FF2B5EF4-FFF2-40B4-BE49-F238E27FC236}">
                <a16:creationId xmlns:a16="http://schemas.microsoft.com/office/drawing/2014/main" id="{9CC09D38-8DB0-4676-88D5-BD098EC92E31}"/>
              </a:ext>
            </a:extLst>
          </p:cNvPr>
          <p:cNvSpPr>
            <a:spLocks noGrp="1"/>
          </p:cNvSpPr>
          <p:nvPr>
            <p:ph idx="1"/>
          </p:nvPr>
        </p:nvSpPr>
        <p:spPr/>
        <p:txBody>
          <a:bodyPr>
            <a:normAutofit/>
          </a:bodyPr>
          <a:lstStyle/>
          <a:p>
            <a:pPr marL="514350" indent="-514350">
              <a:buFont typeface="+mj-lt"/>
              <a:buAutoNum type="alphaLcParenR"/>
            </a:pPr>
            <a:r>
              <a:rPr lang="en-US" sz="2000" dirty="0"/>
              <a:t>The bank can pledge collateral to one entity—the FHLB—and then obtain multiple LOCs for various entities with a single safekeeping agreement.  </a:t>
            </a:r>
          </a:p>
          <a:p>
            <a:pPr marL="514350" indent="-514350">
              <a:buFont typeface="+mj-lt"/>
              <a:buAutoNum type="alphaLcParenR"/>
            </a:pPr>
            <a:r>
              <a:rPr lang="en-US" sz="2000" dirty="0"/>
              <a:t>The bank can pledge loans (rather than securities) to the FHLB to secure the LOC. </a:t>
            </a:r>
          </a:p>
          <a:p>
            <a:pPr marL="514350" indent="-514350">
              <a:buFont typeface="+mj-lt"/>
              <a:buAutoNum type="alphaLcParenR"/>
            </a:pPr>
            <a:r>
              <a:rPr lang="en-US" sz="2000" dirty="0"/>
              <a:t>The FHLB does not charge for LOC.  </a:t>
            </a:r>
          </a:p>
          <a:p>
            <a:pPr marL="514350" indent="-514350">
              <a:buFont typeface="+mj-lt"/>
              <a:buAutoNum type="alphaLcParenR"/>
            </a:pPr>
            <a:r>
              <a:rPr lang="en-US" sz="2000" dirty="0"/>
              <a:t>All of the above.</a:t>
            </a:r>
          </a:p>
          <a:p>
            <a:pPr marL="514350" indent="-514350">
              <a:buFont typeface="+mj-lt"/>
              <a:buAutoNum type="alphaLcParenR"/>
            </a:pPr>
            <a:r>
              <a:rPr lang="en-US" sz="2000" dirty="0"/>
              <a:t>A &amp; B.</a:t>
            </a:r>
          </a:p>
          <a:p>
            <a:pPr marL="514350" indent="-514350">
              <a:buFont typeface="+mj-lt"/>
              <a:buAutoNum type="alphaLcParenR"/>
            </a:pPr>
            <a:r>
              <a:rPr lang="en-US" sz="2000" dirty="0"/>
              <a:t>A &amp; C. </a:t>
            </a:r>
          </a:p>
          <a:p>
            <a:pPr marL="0" indent="0">
              <a:buNone/>
            </a:pPr>
            <a:endParaRPr lang="en-US" dirty="0"/>
          </a:p>
          <a:p>
            <a:pPr marL="0" indent="0">
              <a:buNone/>
            </a:pPr>
            <a:r>
              <a:rPr lang="en-US" sz="2000" dirty="0"/>
              <a:t>Which do you prefer?  Securities or LOCs?</a:t>
            </a:r>
          </a:p>
          <a:p>
            <a:pPr marL="0" indent="0">
              <a:buNone/>
            </a:pPr>
            <a:r>
              <a:rPr lang="en-US" sz="2000" dirty="0"/>
              <a:t>Will you accept a pledge of loans?</a:t>
            </a:r>
          </a:p>
        </p:txBody>
      </p:sp>
    </p:spTree>
    <p:extLst>
      <p:ext uri="{BB962C8B-B14F-4D97-AF65-F5344CB8AC3E}">
        <p14:creationId xmlns:p14="http://schemas.microsoft.com/office/powerpoint/2010/main" val="222190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D4A0-6A50-41C5-9594-69321CF50C07}"/>
              </a:ext>
            </a:extLst>
          </p:cNvPr>
          <p:cNvSpPr>
            <a:spLocks noGrp="1"/>
          </p:cNvSpPr>
          <p:nvPr>
            <p:ph type="title"/>
          </p:nvPr>
        </p:nvSpPr>
        <p:spPr>
          <a:xfrm>
            <a:off x="838200" y="365124"/>
            <a:ext cx="10515600" cy="2155653"/>
          </a:xfrm>
        </p:spPr>
        <p:txBody>
          <a:bodyPr>
            <a:normAutofit fontScale="90000"/>
          </a:bodyPr>
          <a:lstStyle/>
          <a:p>
            <a:r>
              <a:rPr lang="en-US" dirty="0"/>
              <a:t>Polling question:  What was the largest contributor to the rapid runs in March, 2023?</a:t>
            </a:r>
            <a:br>
              <a:rPr lang="en-US" dirty="0"/>
            </a:br>
            <a:r>
              <a:rPr lang="en-US" dirty="0"/>
              <a:t> </a:t>
            </a:r>
          </a:p>
        </p:txBody>
      </p:sp>
      <p:sp>
        <p:nvSpPr>
          <p:cNvPr id="3" name="Content Placeholder 2">
            <a:extLst>
              <a:ext uri="{FF2B5EF4-FFF2-40B4-BE49-F238E27FC236}">
                <a16:creationId xmlns:a16="http://schemas.microsoft.com/office/drawing/2014/main" id="{BA5A765F-65B5-4D64-A03C-A58CEA57316D}"/>
              </a:ext>
            </a:extLst>
          </p:cNvPr>
          <p:cNvSpPr>
            <a:spLocks noGrp="1"/>
          </p:cNvSpPr>
          <p:nvPr>
            <p:ph idx="1"/>
          </p:nvPr>
        </p:nvSpPr>
        <p:spPr>
          <a:xfrm>
            <a:off x="1120000" y="2866767"/>
            <a:ext cx="10233800" cy="3310195"/>
          </a:xfrm>
        </p:spPr>
        <p:txBody>
          <a:bodyPr>
            <a:normAutofit fontScale="92500" lnSpcReduction="20000"/>
          </a:bodyPr>
          <a:lstStyle/>
          <a:p>
            <a:r>
              <a:rPr lang="en-US" dirty="0"/>
              <a:t>a)	Technology (hand held devices)</a:t>
            </a:r>
          </a:p>
          <a:p>
            <a:r>
              <a:rPr lang="en-US" dirty="0"/>
              <a:t>b)	News coverage</a:t>
            </a:r>
          </a:p>
          <a:p>
            <a:r>
              <a:rPr lang="en-US" dirty="0"/>
              <a:t>c)	Social media</a:t>
            </a:r>
          </a:p>
          <a:p>
            <a:r>
              <a:rPr lang="en-US" dirty="0"/>
              <a:t>d)	Downgrades by Moody’s, S&amp;P, and Fitch</a:t>
            </a:r>
          </a:p>
          <a:p>
            <a:r>
              <a:rPr lang="en-US" dirty="0"/>
              <a:t>e)	Word of mouth</a:t>
            </a:r>
          </a:p>
          <a:p>
            <a:endParaRPr lang="en-US" dirty="0"/>
          </a:p>
          <a:p>
            <a:endParaRPr lang="en-US" dirty="0"/>
          </a:p>
          <a:p>
            <a:r>
              <a:rPr lang="en-US" dirty="0"/>
              <a:t>What is different ”this time?”</a:t>
            </a:r>
          </a:p>
        </p:txBody>
      </p:sp>
    </p:spTree>
    <p:extLst>
      <p:ext uri="{BB962C8B-B14F-4D97-AF65-F5344CB8AC3E}">
        <p14:creationId xmlns:p14="http://schemas.microsoft.com/office/powerpoint/2010/main" val="638835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2E3FA-B135-4CA2-8B7D-15B6D22A6C8E}"/>
              </a:ext>
            </a:extLst>
          </p:cNvPr>
          <p:cNvSpPr>
            <a:spLocks noGrp="1"/>
          </p:cNvSpPr>
          <p:nvPr>
            <p:ph type="title"/>
          </p:nvPr>
        </p:nvSpPr>
        <p:spPr>
          <a:xfrm>
            <a:off x="838200" y="365125"/>
            <a:ext cx="10515600" cy="1957945"/>
          </a:xfrm>
        </p:spPr>
        <p:txBody>
          <a:bodyPr>
            <a:normAutofit fontScale="90000"/>
          </a:bodyPr>
          <a:lstStyle/>
          <a:p>
            <a:r>
              <a:rPr lang="en-US" dirty="0"/>
              <a:t>Polling question:  Which of the three failed banks have the strongest growth in absolute dollars?</a:t>
            </a:r>
          </a:p>
        </p:txBody>
      </p:sp>
      <p:sp>
        <p:nvSpPr>
          <p:cNvPr id="3" name="Content Placeholder 2">
            <a:extLst>
              <a:ext uri="{FF2B5EF4-FFF2-40B4-BE49-F238E27FC236}">
                <a16:creationId xmlns:a16="http://schemas.microsoft.com/office/drawing/2014/main" id="{620C5D67-DBDF-4507-AA9E-954905399054}"/>
              </a:ext>
            </a:extLst>
          </p:cNvPr>
          <p:cNvSpPr>
            <a:spLocks noGrp="1"/>
          </p:cNvSpPr>
          <p:nvPr>
            <p:ph idx="1"/>
          </p:nvPr>
        </p:nvSpPr>
        <p:spPr>
          <a:xfrm>
            <a:off x="1120000" y="2557849"/>
            <a:ext cx="10233800" cy="3619114"/>
          </a:xfrm>
        </p:spPr>
        <p:txBody>
          <a:bodyPr>
            <a:normAutofit fontScale="92500" lnSpcReduction="10000"/>
          </a:bodyPr>
          <a:lstStyle/>
          <a:p>
            <a:pPr marL="514350" indent="-514350">
              <a:buAutoNum type="alphaLcParenR"/>
            </a:pPr>
            <a:r>
              <a:rPr lang="en-US" dirty="0"/>
              <a:t>First Republic</a:t>
            </a:r>
          </a:p>
          <a:p>
            <a:pPr marL="514350" indent="-514350">
              <a:buAutoNum type="alphaLcParenR"/>
            </a:pPr>
            <a:r>
              <a:rPr lang="en-US" dirty="0"/>
              <a:t>Silicon Valley</a:t>
            </a:r>
          </a:p>
          <a:p>
            <a:pPr marL="514350" indent="-514350">
              <a:buAutoNum type="alphaLcParenR"/>
            </a:pPr>
            <a:r>
              <a:rPr lang="en-US" dirty="0"/>
              <a:t>Signature</a:t>
            </a:r>
          </a:p>
          <a:p>
            <a:pPr marL="514350" indent="-514350">
              <a:buAutoNum type="alphaLcParenR"/>
            </a:pPr>
            <a:endParaRPr lang="en-US" dirty="0"/>
          </a:p>
          <a:p>
            <a:pPr marL="0" indent="0">
              <a:buNone/>
            </a:pPr>
            <a:r>
              <a:rPr lang="en-US" dirty="0"/>
              <a:t>Which had the strongest percentage growth?</a:t>
            </a:r>
          </a:p>
          <a:p>
            <a:pPr marL="514350" indent="-514350">
              <a:buAutoNum type="alphaLcParenR"/>
            </a:pPr>
            <a:r>
              <a:rPr lang="en-US" dirty="0"/>
              <a:t>First Republic</a:t>
            </a:r>
          </a:p>
          <a:p>
            <a:pPr marL="514350" indent="-514350">
              <a:buAutoNum type="alphaLcParenR"/>
            </a:pPr>
            <a:r>
              <a:rPr lang="en-US" dirty="0"/>
              <a:t>Silicon Valley</a:t>
            </a:r>
          </a:p>
          <a:p>
            <a:pPr marL="514350" indent="-514350">
              <a:buAutoNum type="alphaLcParenR"/>
            </a:pPr>
            <a:r>
              <a:rPr lang="en-US" dirty="0"/>
              <a:t>Signature</a:t>
            </a:r>
          </a:p>
        </p:txBody>
      </p:sp>
    </p:spTree>
    <p:extLst>
      <p:ext uri="{BB962C8B-B14F-4D97-AF65-F5344CB8AC3E}">
        <p14:creationId xmlns:p14="http://schemas.microsoft.com/office/powerpoint/2010/main" val="1911834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A48BF-32A8-42D6-9190-A38CF57989DB}"/>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CD931EE6-D074-48FD-99BE-08B05E5514D9}"/>
              </a:ext>
            </a:extLst>
          </p:cNvPr>
          <p:cNvSpPr>
            <a:spLocks noGrp="1"/>
          </p:cNvSpPr>
          <p:nvPr>
            <p:ph idx="1"/>
          </p:nvPr>
        </p:nvSpPr>
        <p:spPr/>
        <p:txBody>
          <a:bodyPr/>
          <a:lstStyle/>
          <a:p>
            <a:r>
              <a:rPr lang="en-US" dirty="0"/>
              <a:t>How can you determine the level of public deposits in a bank?</a:t>
            </a:r>
          </a:p>
          <a:p>
            <a:pPr lvl="1"/>
            <a:r>
              <a:rPr lang="en-US" dirty="0"/>
              <a:t>Call Report, Schedule RC-E, part I, line 3.</a:t>
            </a:r>
          </a:p>
          <a:p>
            <a:pPr lvl="1"/>
            <a:r>
              <a:rPr lang="en-US" dirty="0"/>
              <a:t>How do you get the call report?</a:t>
            </a:r>
          </a:p>
          <a:p>
            <a:pPr lvl="2"/>
            <a:r>
              <a:rPr lang="en-US" dirty="0"/>
              <a:t>Google “bank call report”</a:t>
            </a:r>
          </a:p>
          <a:p>
            <a:pPr lvl="2"/>
            <a:r>
              <a:rPr lang="en-US" dirty="0"/>
              <a:t>FFIEC website</a:t>
            </a:r>
          </a:p>
          <a:p>
            <a:pPr lvl="2"/>
            <a:r>
              <a:rPr lang="en-US" dirty="0"/>
              <a:t>Select Call Report (for more info select Uniform Bank Performance Report (UBPR)</a:t>
            </a:r>
          </a:p>
          <a:p>
            <a:pPr lvl="2"/>
            <a:r>
              <a:rPr lang="en-US" dirty="0"/>
              <a:t>Search for the bank you’re interested in.</a:t>
            </a:r>
          </a:p>
          <a:p>
            <a:r>
              <a:rPr lang="en-US" dirty="0"/>
              <a:t>Continuing Ed question:</a:t>
            </a:r>
          </a:p>
          <a:p>
            <a:pPr lvl="1"/>
            <a:r>
              <a:rPr lang="en-US" dirty="0"/>
              <a:t>Think of bank that holds your entities deposits,</a:t>
            </a:r>
          </a:p>
          <a:p>
            <a:pPr lvl="2"/>
            <a:r>
              <a:rPr lang="en-US" dirty="0"/>
              <a:t>Find the Call Report</a:t>
            </a:r>
          </a:p>
          <a:p>
            <a:pPr lvl="2"/>
            <a:r>
              <a:rPr lang="en-US" dirty="0"/>
              <a:t>Find RC-E.  What is the total of public deposits?</a:t>
            </a:r>
          </a:p>
          <a:p>
            <a:pPr marL="914400" lvl="2" indent="0">
              <a:buNone/>
            </a:pPr>
            <a:endParaRPr lang="en-US" dirty="0"/>
          </a:p>
        </p:txBody>
      </p:sp>
    </p:spTree>
    <p:extLst>
      <p:ext uri="{BB962C8B-B14F-4D97-AF65-F5344CB8AC3E}">
        <p14:creationId xmlns:p14="http://schemas.microsoft.com/office/powerpoint/2010/main" val="79941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5C6FC-80E7-6E49-F2C6-76DD4487F9AA}"/>
              </a:ext>
            </a:extLst>
          </p:cNvPr>
          <p:cNvSpPr>
            <a:spLocks noGrp="1"/>
          </p:cNvSpPr>
          <p:nvPr>
            <p:ph type="title"/>
          </p:nvPr>
        </p:nvSpPr>
        <p:spPr/>
        <p:txBody>
          <a:bodyPr/>
          <a:lstStyle/>
          <a:p>
            <a:r>
              <a:rPr lang="en-US" dirty="0"/>
              <a:t>Other impacts of a bank failure.	</a:t>
            </a:r>
          </a:p>
        </p:txBody>
      </p:sp>
      <p:sp>
        <p:nvSpPr>
          <p:cNvPr id="3" name="Content Placeholder 2">
            <a:extLst>
              <a:ext uri="{FF2B5EF4-FFF2-40B4-BE49-F238E27FC236}">
                <a16:creationId xmlns:a16="http://schemas.microsoft.com/office/drawing/2014/main" id="{A859AA39-72FD-7394-7BF7-3E88150E9903}"/>
              </a:ext>
            </a:extLst>
          </p:cNvPr>
          <p:cNvSpPr>
            <a:spLocks noGrp="1"/>
          </p:cNvSpPr>
          <p:nvPr>
            <p:ph idx="1"/>
          </p:nvPr>
        </p:nvSpPr>
        <p:spPr/>
        <p:txBody>
          <a:bodyPr>
            <a:normAutofit lnSpcReduction="10000"/>
          </a:bodyPr>
          <a:lstStyle/>
          <a:p>
            <a:r>
              <a:rPr lang="en-US" dirty="0"/>
              <a:t>For you, in your professional capacity:</a:t>
            </a:r>
          </a:p>
          <a:p>
            <a:pPr lvl="1"/>
            <a:r>
              <a:rPr lang="en-US" dirty="0"/>
              <a:t>Deposits are secured by a pledge of assets or a letter of credit</a:t>
            </a:r>
          </a:p>
          <a:p>
            <a:pPr lvl="1"/>
            <a:r>
              <a:rPr lang="en-US" dirty="0"/>
              <a:t>Rate on CDs is preserved in a Purchase and Assumption</a:t>
            </a:r>
          </a:p>
          <a:p>
            <a:pPr lvl="2"/>
            <a:r>
              <a:rPr lang="en-US" dirty="0"/>
              <a:t>Subject to cancelation or renegotiation in bridge bank or insured deposit payoff</a:t>
            </a:r>
          </a:p>
          <a:p>
            <a:pPr lvl="1"/>
            <a:r>
              <a:rPr lang="en-US" dirty="0"/>
              <a:t>Safe box access.  </a:t>
            </a:r>
          </a:p>
          <a:p>
            <a:r>
              <a:rPr lang="en-US" dirty="0"/>
              <a:t>For you in your personal capacity:</a:t>
            </a:r>
          </a:p>
          <a:p>
            <a:pPr lvl="1"/>
            <a:r>
              <a:rPr lang="en-US" dirty="0"/>
              <a:t>Deposits insured to $250,000.  With joint accounts and Totten Trusts, you can achieve more--$750,000 for a couple is easy to do.</a:t>
            </a:r>
          </a:p>
          <a:p>
            <a:pPr lvl="1"/>
            <a:r>
              <a:rPr lang="en-US" dirty="0"/>
              <a:t>CD rates—could be cancelled depending on the transaction,</a:t>
            </a:r>
          </a:p>
          <a:p>
            <a:pPr lvl="1"/>
            <a:r>
              <a:rPr lang="en-US" dirty="0"/>
              <a:t>What about your mortgage?   Your credit card?</a:t>
            </a:r>
          </a:p>
          <a:p>
            <a:pPr lvl="1"/>
            <a:r>
              <a:rPr lang="en-US" dirty="0"/>
              <a:t>What about your home equity line of credit (HELOC)?</a:t>
            </a:r>
          </a:p>
        </p:txBody>
      </p:sp>
    </p:spTree>
    <p:extLst>
      <p:ext uri="{BB962C8B-B14F-4D97-AF65-F5344CB8AC3E}">
        <p14:creationId xmlns:p14="http://schemas.microsoft.com/office/powerpoint/2010/main" val="2620355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7C09-BF4A-D030-C4D7-FA1598167AD6}"/>
              </a:ext>
            </a:extLst>
          </p:cNvPr>
          <p:cNvSpPr>
            <a:spLocks noGrp="1"/>
          </p:cNvSpPr>
          <p:nvPr>
            <p:ph type="title"/>
          </p:nvPr>
        </p:nvSpPr>
        <p:spPr/>
        <p:txBody>
          <a:bodyPr/>
          <a:lstStyle/>
          <a:p>
            <a:r>
              <a:rPr lang="en-US" dirty="0"/>
              <a:t>Links and references	</a:t>
            </a:r>
          </a:p>
        </p:txBody>
      </p:sp>
      <p:sp>
        <p:nvSpPr>
          <p:cNvPr id="3" name="Content Placeholder 2">
            <a:extLst>
              <a:ext uri="{FF2B5EF4-FFF2-40B4-BE49-F238E27FC236}">
                <a16:creationId xmlns:a16="http://schemas.microsoft.com/office/drawing/2014/main" id="{5A8BDCEA-D578-E75C-6FF2-608386007355}"/>
              </a:ext>
            </a:extLst>
          </p:cNvPr>
          <p:cNvSpPr>
            <a:spLocks noGrp="1"/>
          </p:cNvSpPr>
          <p:nvPr>
            <p:ph idx="1"/>
          </p:nvPr>
        </p:nvSpPr>
        <p:spPr/>
        <p:txBody>
          <a:bodyPr/>
          <a:lstStyle/>
          <a:p>
            <a:pPr marL="0" indent="0">
              <a:buNone/>
            </a:pPr>
            <a:r>
              <a:rPr lang="en-US" dirty="0"/>
              <a:t>Web search:</a:t>
            </a:r>
          </a:p>
          <a:p>
            <a:r>
              <a:rPr lang="en-US" dirty="0"/>
              <a:t>Supervision of First Republic Bank</a:t>
            </a:r>
          </a:p>
          <a:p>
            <a:pPr lvl="1"/>
            <a:r>
              <a:rPr lang="en-US" dirty="0"/>
              <a:t>Yields a September 8, 2023, report.  63 pages</a:t>
            </a:r>
          </a:p>
          <a:p>
            <a:r>
              <a:rPr lang="en-US" dirty="0"/>
              <a:t>Supervision of Signature Bank</a:t>
            </a:r>
          </a:p>
          <a:p>
            <a:pPr lvl="1"/>
            <a:r>
              <a:rPr lang="en-US" dirty="0"/>
              <a:t>Yields an April 28, 2023, report.  63 pages</a:t>
            </a:r>
          </a:p>
          <a:p>
            <a:r>
              <a:rPr lang="en-US" dirty="0"/>
              <a:t>Supervision of Silicon Valley Bank</a:t>
            </a:r>
          </a:p>
          <a:p>
            <a:pPr lvl="1"/>
            <a:r>
              <a:rPr lang="en-US" dirty="0"/>
              <a:t>Yields an April 28, 2023, report.  118 page</a:t>
            </a:r>
          </a:p>
          <a:p>
            <a:r>
              <a:rPr lang="en-US" dirty="0" err="1"/>
              <a:t>FFIEC.gov</a:t>
            </a:r>
            <a:endParaRPr lang="en-US" dirty="0"/>
          </a:p>
          <a:p>
            <a:pPr lvl="1"/>
            <a:r>
              <a:rPr lang="en-US" dirty="0"/>
              <a:t>The site for bank Call Reports and UBPRs</a:t>
            </a:r>
          </a:p>
        </p:txBody>
      </p:sp>
    </p:spTree>
    <p:extLst>
      <p:ext uri="{BB962C8B-B14F-4D97-AF65-F5344CB8AC3E}">
        <p14:creationId xmlns:p14="http://schemas.microsoft.com/office/powerpoint/2010/main" val="418261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0CC8-EFDE-94A7-9C95-3CDF563377D3}"/>
              </a:ext>
            </a:extLst>
          </p:cNvPr>
          <p:cNvSpPr>
            <a:spLocks noGrp="1"/>
          </p:cNvSpPr>
          <p:nvPr>
            <p:ph type="title"/>
          </p:nvPr>
        </p:nvSpPr>
        <p:spPr/>
        <p:txBody>
          <a:bodyPr/>
          <a:lstStyle/>
          <a:p>
            <a:r>
              <a:rPr lang="en-US" dirty="0"/>
              <a:t>Other sources:	</a:t>
            </a:r>
          </a:p>
        </p:txBody>
      </p:sp>
      <p:sp>
        <p:nvSpPr>
          <p:cNvPr id="3" name="Content Placeholder 2">
            <a:extLst>
              <a:ext uri="{FF2B5EF4-FFF2-40B4-BE49-F238E27FC236}">
                <a16:creationId xmlns:a16="http://schemas.microsoft.com/office/drawing/2014/main" id="{83253E0E-97B8-7E2E-0DC4-CA4C624A24A8}"/>
              </a:ext>
            </a:extLst>
          </p:cNvPr>
          <p:cNvSpPr>
            <a:spLocks noGrp="1"/>
          </p:cNvSpPr>
          <p:nvPr>
            <p:ph idx="1"/>
          </p:nvPr>
        </p:nvSpPr>
        <p:spPr/>
        <p:txBody>
          <a:bodyPr/>
          <a:lstStyle/>
          <a:p>
            <a:pPr marL="0" indent="0">
              <a:buNone/>
            </a:pPr>
            <a:r>
              <a:rPr lang="en-US" dirty="0" err="1"/>
              <a:t>Firstrepublic.com</a:t>
            </a:r>
            <a:endParaRPr lang="en-US" dirty="0"/>
          </a:p>
          <a:p>
            <a:pPr marL="0" indent="0">
              <a:buNone/>
            </a:pPr>
            <a:r>
              <a:rPr lang="en-US" dirty="0"/>
              <a:t>	click on “about us”, then ”filings”</a:t>
            </a:r>
          </a:p>
          <a:p>
            <a:pPr marL="0" indent="0">
              <a:buNone/>
            </a:pPr>
            <a:r>
              <a:rPr lang="en-US" dirty="0"/>
              <a:t>		look for the 10Ks, 10Qs, and 8Ks</a:t>
            </a:r>
          </a:p>
          <a:p>
            <a:pPr marL="0" indent="0">
              <a:buNone/>
            </a:pPr>
            <a:r>
              <a:rPr lang="en-US" dirty="0"/>
              <a:t>Web search a bank name and 10K, or 1oQ, or 8K</a:t>
            </a:r>
          </a:p>
          <a:p>
            <a:pPr marL="0" indent="0">
              <a:buNone/>
            </a:pPr>
            <a:r>
              <a:rPr lang="en-US" dirty="0"/>
              <a:t>	that will yield a lot of information</a:t>
            </a:r>
          </a:p>
        </p:txBody>
      </p:sp>
    </p:spTree>
    <p:extLst>
      <p:ext uri="{BB962C8B-B14F-4D97-AF65-F5344CB8AC3E}">
        <p14:creationId xmlns:p14="http://schemas.microsoft.com/office/powerpoint/2010/main" val="3555262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8AF4-B107-4B7B-945D-25E034385D4D}"/>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9FECC843-B9D3-4DD1-8DB0-514126569191}"/>
              </a:ext>
            </a:extLst>
          </p:cNvPr>
          <p:cNvSpPr>
            <a:spLocks noGrp="1"/>
          </p:cNvSpPr>
          <p:nvPr>
            <p:ph idx="1"/>
          </p:nvPr>
        </p:nvSpPr>
        <p:spPr/>
        <p:txBody>
          <a:bodyPr>
            <a:normAutofit/>
          </a:bodyPr>
          <a:lstStyle/>
          <a:p>
            <a:r>
              <a:rPr lang="en-US" dirty="0"/>
              <a:t>Contrast and compare prominent bank failures of 2023 to past periods of elevated bank failures. Various customer experiences </a:t>
            </a:r>
          </a:p>
          <a:p>
            <a:pPr lvl="1"/>
            <a:r>
              <a:rPr lang="en-US" dirty="0"/>
              <a:t>Largest failures in history—When, where, who?</a:t>
            </a:r>
          </a:p>
          <a:p>
            <a:pPr lvl="1"/>
            <a:r>
              <a:rPr lang="en-US" dirty="0"/>
              <a:t>2023 in specific:</a:t>
            </a:r>
          </a:p>
          <a:p>
            <a:pPr lvl="2"/>
            <a:r>
              <a:rPr lang="en-US" dirty="0"/>
              <a:t>Silicon Valley Bank</a:t>
            </a:r>
          </a:p>
          <a:p>
            <a:pPr lvl="2"/>
            <a:r>
              <a:rPr lang="en-US" dirty="0"/>
              <a:t>Signature Bank</a:t>
            </a:r>
          </a:p>
          <a:p>
            <a:pPr lvl="2"/>
            <a:r>
              <a:rPr lang="en-US" dirty="0"/>
              <a:t>First Republic Bank</a:t>
            </a:r>
          </a:p>
          <a:p>
            <a:pPr lvl="1"/>
            <a:r>
              <a:rPr lang="en-US" dirty="0"/>
              <a:t>Type of resolution for each</a:t>
            </a:r>
          </a:p>
          <a:p>
            <a:pPr lvl="1"/>
            <a:r>
              <a:rPr lang="en-US" dirty="0"/>
              <a:t>What did they have in common?</a:t>
            </a:r>
          </a:p>
          <a:p>
            <a:pPr lvl="1"/>
            <a:r>
              <a:rPr lang="en-US" dirty="0"/>
              <a:t>What was similar to past failures?</a:t>
            </a:r>
          </a:p>
          <a:p>
            <a:pPr lvl="1"/>
            <a:r>
              <a:rPr lang="en-US" dirty="0"/>
              <a:t>What was different?</a:t>
            </a:r>
          </a:p>
        </p:txBody>
      </p:sp>
    </p:spTree>
    <p:extLst>
      <p:ext uri="{BB962C8B-B14F-4D97-AF65-F5344CB8AC3E}">
        <p14:creationId xmlns:p14="http://schemas.microsoft.com/office/powerpoint/2010/main" val="780848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9576B-4F0B-42DE-AD4F-9A1AA0B25B3A}"/>
              </a:ext>
            </a:extLst>
          </p:cNvPr>
          <p:cNvSpPr>
            <a:spLocks noGrp="1"/>
          </p:cNvSpPr>
          <p:nvPr>
            <p:ph type="title"/>
          </p:nvPr>
        </p:nvSpPr>
        <p:spPr/>
        <p:txBody>
          <a:bodyPr/>
          <a:lstStyle/>
          <a:p>
            <a:r>
              <a:rPr lang="en-US" dirty="0"/>
              <a:t>Additional subjects</a:t>
            </a:r>
          </a:p>
        </p:txBody>
      </p:sp>
      <p:sp>
        <p:nvSpPr>
          <p:cNvPr id="3" name="Content Placeholder 2">
            <a:extLst>
              <a:ext uri="{FF2B5EF4-FFF2-40B4-BE49-F238E27FC236}">
                <a16:creationId xmlns:a16="http://schemas.microsoft.com/office/drawing/2014/main" id="{3C05C931-D220-44D8-80FD-2FEE70732DD1}"/>
              </a:ext>
            </a:extLst>
          </p:cNvPr>
          <p:cNvSpPr>
            <a:spLocks noGrp="1"/>
          </p:cNvSpPr>
          <p:nvPr>
            <p:ph idx="1"/>
          </p:nvPr>
        </p:nvSpPr>
        <p:spPr/>
        <p:txBody>
          <a:bodyPr/>
          <a:lstStyle/>
          <a:p>
            <a:r>
              <a:rPr lang="en-US" dirty="0"/>
              <a:t>What is on your mind?</a:t>
            </a:r>
          </a:p>
          <a:p>
            <a:endParaRPr lang="en-US" dirty="0"/>
          </a:p>
          <a:p>
            <a:r>
              <a:rPr lang="en-US" dirty="0"/>
              <a:t>Questions?</a:t>
            </a:r>
          </a:p>
          <a:p>
            <a:endParaRPr lang="en-US" dirty="0"/>
          </a:p>
          <a:p>
            <a:r>
              <a:rPr lang="en-US" dirty="0"/>
              <a:t>Thoughts?</a:t>
            </a:r>
          </a:p>
        </p:txBody>
      </p:sp>
    </p:spTree>
    <p:extLst>
      <p:ext uri="{BB962C8B-B14F-4D97-AF65-F5344CB8AC3E}">
        <p14:creationId xmlns:p14="http://schemas.microsoft.com/office/powerpoint/2010/main" val="2665290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3A3C-8D87-4C68-B5D7-ADFF5AADB1F1}"/>
              </a:ext>
            </a:extLst>
          </p:cNvPr>
          <p:cNvSpPr>
            <a:spLocks noGrp="1"/>
          </p:cNvSpPr>
          <p:nvPr>
            <p:ph type="title"/>
          </p:nvPr>
        </p:nvSpPr>
        <p:spPr/>
        <p:txBody>
          <a:bodyPr/>
          <a:lstStyle/>
          <a:p>
            <a:r>
              <a:rPr lang="en-US" dirty="0"/>
              <a:t>Contact Information</a:t>
            </a:r>
          </a:p>
        </p:txBody>
      </p:sp>
      <p:pic>
        <p:nvPicPr>
          <p:cNvPr id="6" name="Content Placeholder 5" descr="A picture containing person, outdoor, tree, sky&#10;&#10;Description automatically generated">
            <a:extLst>
              <a:ext uri="{FF2B5EF4-FFF2-40B4-BE49-F238E27FC236}">
                <a16:creationId xmlns:a16="http://schemas.microsoft.com/office/drawing/2014/main" id="{0B47963E-E157-49EC-B489-5F7BA338B046}"/>
              </a:ext>
            </a:extLst>
          </p:cNvPr>
          <p:cNvPicPr>
            <a:picLocks noGrp="1" noChangeAspect="1"/>
          </p:cNvPicPr>
          <p:nvPr>
            <p:ph sz="half" idx="1"/>
          </p:nvPr>
        </p:nvPicPr>
        <p:blipFill>
          <a:blip r:embed="rId2"/>
          <a:stretch>
            <a:fillRect/>
          </a:stretch>
        </p:blipFill>
        <p:spPr>
          <a:xfrm>
            <a:off x="838200" y="1926173"/>
            <a:ext cx="3810000" cy="3810000"/>
          </a:xfrm>
        </p:spPr>
      </p:pic>
      <p:sp>
        <p:nvSpPr>
          <p:cNvPr id="4" name="Content Placeholder 3">
            <a:extLst>
              <a:ext uri="{FF2B5EF4-FFF2-40B4-BE49-F238E27FC236}">
                <a16:creationId xmlns:a16="http://schemas.microsoft.com/office/drawing/2014/main" id="{54E23372-6796-42A1-94C3-A0812E7CF29E}"/>
              </a:ext>
            </a:extLst>
          </p:cNvPr>
          <p:cNvSpPr>
            <a:spLocks noGrp="1"/>
          </p:cNvSpPr>
          <p:nvPr>
            <p:ph sz="half" idx="2"/>
          </p:nvPr>
        </p:nvSpPr>
        <p:spPr/>
        <p:txBody>
          <a:bodyPr/>
          <a:lstStyle/>
          <a:p>
            <a:pPr marL="0" indent="0">
              <a:buNone/>
            </a:pPr>
            <a:r>
              <a:rPr lang="en-US" dirty="0"/>
              <a:t>Robert G. Hendricks</a:t>
            </a:r>
          </a:p>
          <a:p>
            <a:pPr marL="0" indent="0">
              <a:buNone/>
            </a:pPr>
            <a:r>
              <a:rPr lang="en-US" u="sng" dirty="0">
                <a:hlinkClick r:id="rId3"/>
              </a:rPr>
              <a:t>bombardier1002@gmail.com</a:t>
            </a:r>
            <a:endParaRPr lang="en-US" dirty="0"/>
          </a:p>
          <a:p>
            <a:pPr marL="0" indent="0">
              <a:buNone/>
            </a:pPr>
            <a:r>
              <a:rPr lang="en-US" dirty="0"/>
              <a:t>(970) 531-6652 (talk/text)</a:t>
            </a:r>
          </a:p>
          <a:p>
            <a:pPr marL="0" indent="0">
              <a:buNone/>
            </a:pPr>
            <a:endParaRPr lang="en-US" dirty="0"/>
          </a:p>
          <a:p>
            <a:pPr marL="0" indent="0">
              <a:buNone/>
            </a:pPr>
            <a:endParaRPr lang="en-US" dirty="0"/>
          </a:p>
        </p:txBody>
      </p:sp>
      <p:sp>
        <p:nvSpPr>
          <p:cNvPr id="7" name="TextBox 6">
            <a:extLst>
              <a:ext uri="{FF2B5EF4-FFF2-40B4-BE49-F238E27FC236}">
                <a16:creationId xmlns:a16="http://schemas.microsoft.com/office/drawing/2014/main" id="{1EA67644-26B6-453E-B040-E44B6421A8F4}"/>
              </a:ext>
            </a:extLst>
          </p:cNvPr>
          <p:cNvSpPr txBox="1"/>
          <p:nvPr/>
        </p:nvSpPr>
        <p:spPr>
          <a:xfrm>
            <a:off x="267617" y="6109526"/>
            <a:ext cx="11656765" cy="523220"/>
          </a:xfrm>
          <a:prstGeom prst="rect">
            <a:avLst/>
          </a:prstGeom>
          <a:noFill/>
        </p:spPr>
        <p:txBody>
          <a:bodyPr wrap="square" rtlCol="0">
            <a:spAutoFit/>
          </a:bodyPr>
          <a:lstStyle/>
          <a:p>
            <a:pPr algn="ctr"/>
            <a:r>
              <a:rPr lang="en-US" sz="1400" dirty="0"/>
              <a:t>Please note: the views and opinions expressed verbally and in this presentation are those of the author, Robert G. Hendricks, and are not necessarily shared by the FDIC. </a:t>
            </a:r>
          </a:p>
        </p:txBody>
      </p:sp>
    </p:spTree>
    <p:extLst>
      <p:ext uri="{BB962C8B-B14F-4D97-AF65-F5344CB8AC3E}">
        <p14:creationId xmlns:p14="http://schemas.microsoft.com/office/powerpoint/2010/main" val="114575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2EF1-0A30-4FF3-8AEA-0CC3B07A8B3E}"/>
              </a:ext>
            </a:extLst>
          </p:cNvPr>
          <p:cNvSpPr>
            <a:spLocks noGrp="1"/>
          </p:cNvSpPr>
          <p:nvPr>
            <p:ph type="title"/>
          </p:nvPr>
        </p:nvSpPr>
        <p:spPr/>
        <p:txBody>
          <a:bodyPr/>
          <a:lstStyle/>
          <a:p>
            <a:r>
              <a:rPr lang="en-US" dirty="0"/>
              <a:t>Failed Bank Stats—2023.	</a:t>
            </a:r>
          </a:p>
        </p:txBody>
      </p:sp>
      <p:sp>
        <p:nvSpPr>
          <p:cNvPr id="3" name="Content Placeholder 2">
            <a:extLst>
              <a:ext uri="{FF2B5EF4-FFF2-40B4-BE49-F238E27FC236}">
                <a16:creationId xmlns:a16="http://schemas.microsoft.com/office/drawing/2014/main" id="{0EACC85F-72D2-4006-A642-A0EB191B8C76}"/>
              </a:ext>
            </a:extLst>
          </p:cNvPr>
          <p:cNvSpPr>
            <a:spLocks noGrp="1"/>
          </p:cNvSpPr>
          <p:nvPr>
            <p:ph idx="1"/>
          </p:nvPr>
        </p:nvSpPr>
        <p:spPr/>
        <p:txBody>
          <a:bodyPr>
            <a:normAutofit lnSpcReduction="10000"/>
          </a:bodyPr>
          <a:lstStyle/>
          <a:p>
            <a:r>
              <a:rPr lang="en-US" dirty="0"/>
              <a:t>The 2</a:t>
            </a:r>
            <a:r>
              <a:rPr lang="en-US" baseline="30000" dirty="0"/>
              <a:t>nd</a:t>
            </a:r>
            <a:r>
              <a:rPr lang="en-US" dirty="0"/>
              <a:t>, 3</a:t>
            </a:r>
            <a:r>
              <a:rPr lang="en-US" baseline="30000" dirty="0"/>
              <a:t>rd</a:t>
            </a:r>
            <a:r>
              <a:rPr lang="en-US" dirty="0"/>
              <a:t>, and 4</a:t>
            </a:r>
            <a:r>
              <a:rPr lang="en-US" baseline="30000" dirty="0"/>
              <a:t>th</a:t>
            </a:r>
            <a:r>
              <a:rPr lang="en-US" dirty="0"/>
              <a:t> largest bank failures in history occurred between March 9, 2023, and May 1, 2023.</a:t>
            </a:r>
          </a:p>
          <a:p>
            <a:r>
              <a:rPr lang="en-US" dirty="0"/>
              <a:t>March 9 (Th), 2023, Silicon Valley Bank (SIVB), $212 billion.</a:t>
            </a:r>
          </a:p>
          <a:p>
            <a:r>
              <a:rPr lang="en-US" dirty="0"/>
              <a:t>March 12 (Sun), 2023, Signature Bank (SBNY), $110 billion. </a:t>
            </a:r>
          </a:p>
          <a:p>
            <a:r>
              <a:rPr lang="en-US" dirty="0"/>
              <a:t>May 1 (M), 2023, First Republic Bank (FRC), $233 billion. </a:t>
            </a:r>
          </a:p>
          <a:p>
            <a:pPr marL="0" indent="0">
              <a:buNone/>
            </a:pPr>
            <a:endParaRPr lang="en-US" dirty="0"/>
          </a:p>
          <a:p>
            <a:r>
              <a:rPr lang="en-US" dirty="0"/>
              <a:t>For perspective, the largest was Washington </a:t>
            </a:r>
            <a:r>
              <a:rPr lang="en-US" dirty="0" err="1"/>
              <a:t>Mutal</a:t>
            </a:r>
            <a:r>
              <a:rPr lang="en-US" dirty="0"/>
              <a:t> (WAMU) in 2008, $307 billion.  </a:t>
            </a:r>
          </a:p>
          <a:p>
            <a:r>
              <a:rPr lang="en-US" dirty="0"/>
              <a:t>There is a large gap between the 4</a:t>
            </a:r>
            <a:r>
              <a:rPr lang="en-US" baseline="30000" dirty="0"/>
              <a:t>th</a:t>
            </a:r>
            <a:r>
              <a:rPr lang="en-US" dirty="0"/>
              <a:t> largest (SBNY) and the 5</a:t>
            </a:r>
            <a:r>
              <a:rPr lang="en-US" baseline="30000" dirty="0"/>
              <a:t>th</a:t>
            </a:r>
            <a:r>
              <a:rPr lang="en-US" dirty="0"/>
              <a:t> largest, IndyMac, $31 billion, also in 2008.</a:t>
            </a:r>
          </a:p>
        </p:txBody>
      </p:sp>
    </p:spTree>
    <p:extLst>
      <p:ext uri="{BB962C8B-B14F-4D97-AF65-F5344CB8AC3E}">
        <p14:creationId xmlns:p14="http://schemas.microsoft.com/office/powerpoint/2010/main" val="497338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397F2-F241-49D3-958F-21AC6B0C7B8C}"/>
              </a:ext>
            </a:extLst>
          </p:cNvPr>
          <p:cNvSpPr>
            <a:spLocks noGrp="1"/>
          </p:cNvSpPr>
          <p:nvPr>
            <p:ph type="title"/>
          </p:nvPr>
        </p:nvSpPr>
        <p:spPr/>
        <p:txBody>
          <a:bodyPr>
            <a:noAutofit/>
          </a:bodyPr>
          <a:lstStyle/>
          <a:p>
            <a:r>
              <a:rPr lang="en-US" sz="4000" dirty="0"/>
              <a:t>Failure #1—Silicon Valley Bank.  Some observations. </a:t>
            </a:r>
          </a:p>
        </p:txBody>
      </p:sp>
      <p:sp>
        <p:nvSpPr>
          <p:cNvPr id="3" name="Content Placeholder 2">
            <a:extLst>
              <a:ext uri="{FF2B5EF4-FFF2-40B4-BE49-F238E27FC236}">
                <a16:creationId xmlns:a16="http://schemas.microsoft.com/office/drawing/2014/main" id="{350B797C-FC30-40D7-831F-15F29EC781FC}"/>
              </a:ext>
            </a:extLst>
          </p:cNvPr>
          <p:cNvSpPr>
            <a:spLocks noGrp="1"/>
          </p:cNvSpPr>
          <p:nvPr>
            <p:ph idx="1"/>
          </p:nvPr>
        </p:nvSpPr>
        <p:spPr/>
        <p:txBody>
          <a:bodyPr>
            <a:normAutofit/>
          </a:bodyPr>
          <a:lstStyle/>
          <a:p>
            <a:pPr marL="0" indent="0">
              <a:buNone/>
            </a:pPr>
            <a:r>
              <a:rPr lang="en-US" sz="2000" dirty="0"/>
              <a:t>Review of the Federal Reserve’s Supervision and Regulation of Silicon Valley Bank, April 28, 2023.  </a:t>
            </a:r>
          </a:p>
          <a:p>
            <a:r>
              <a:rPr lang="en-US" sz="2000" dirty="0"/>
              <a:t>This is known as the Barr Report.</a:t>
            </a:r>
          </a:p>
          <a:p>
            <a:r>
              <a:rPr lang="en-US" sz="2000" dirty="0"/>
              <a:t>SIVB had approximately $212 billion in  total assets in March 2023.</a:t>
            </a:r>
          </a:p>
          <a:p>
            <a:r>
              <a:rPr lang="en-US" sz="2000" dirty="0"/>
              <a:t>Total assets grew rapidly:  Total assets year-end (YE) 2018 were $56 billion; Total assets year-end 2022 were $214 billion.  39.8% cumulative annual growth rate (CAGR).  $158B growth.</a:t>
            </a:r>
          </a:p>
          <a:p>
            <a:r>
              <a:rPr lang="en-US" sz="2000" dirty="0"/>
              <a:t>Uninsured deposits were $152 billion as of YE2022; total deposits were $173 billion.  Uninsured = 88% of total deposits (2022 10K).</a:t>
            </a:r>
          </a:p>
          <a:p>
            <a:r>
              <a:rPr lang="en-US" sz="2000" dirty="0"/>
              <a:t>The deposit run started on March 9, 2023.  $40 billion moved out.  Management expected $100 billion to move out on March 10, 2023.  </a:t>
            </a:r>
          </a:p>
          <a:p>
            <a:r>
              <a:rPr lang="en-US" sz="2000" dirty="0"/>
              <a:t>”… concentrated network of VC investors and technology firms who, fueled by social media, withdrew uninsured deposits in a coordinated manner at an unprecedented rate.”</a:t>
            </a:r>
          </a:p>
          <a:p>
            <a:endParaRPr lang="en-US" dirty="0"/>
          </a:p>
        </p:txBody>
      </p:sp>
    </p:spTree>
    <p:extLst>
      <p:ext uri="{BB962C8B-B14F-4D97-AF65-F5344CB8AC3E}">
        <p14:creationId xmlns:p14="http://schemas.microsoft.com/office/powerpoint/2010/main" val="3025393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4C3A-08E5-4640-8A8B-666A68541B1A}"/>
              </a:ext>
            </a:extLst>
          </p:cNvPr>
          <p:cNvSpPr>
            <a:spLocks noGrp="1"/>
          </p:cNvSpPr>
          <p:nvPr>
            <p:ph type="title"/>
          </p:nvPr>
        </p:nvSpPr>
        <p:spPr/>
        <p:txBody>
          <a:bodyPr>
            <a:normAutofit/>
          </a:bodyPr>
          <a:lstStyle/>
          <a:p>
            <a:r>
              <a:rPr lang="en-US" sz="4000" dirty="0"/>
              <a:t>Failure #2—Signature Bank.  Some observations. </a:t>
            </a:r>
          </a:p>
        </p:txBody>
      </p:sp>
      <p:sp>
        <p:nvSpPr>
          <p:cNvPr id="3" name="Content Placeholder 2">
            <a:extLst>
              <a:ext uri="{FF2B5EF4-FFF2-40B4-BE49-F238E27FC236}">
                <a16:creationId xmlns:a16="http://schemas.microsoft.com/office/drawing/2014/main" id="{F31131D0-D34C-4702-A59C-3E38F5327AE7}"/>
              </a:ext>
            </a:extLst>
          </p:cNvPr>
          <p:cNvSpPr>
            <a:spLocks noGrp="1"/>
          </p:cNvSpPr>
          <p:nvPr>
            <p:ph idx="1"/>
          </p:nvPr>
        </p:nvSpPr>
        <p:spPr/>
        <p:txBody>
          <a:bodyPr>
            <a:normAutofit/>
          </a:bodyPr>
          <a:lstStyle/>
          <a:p>
            <a:pPr marL="0" indent="0">
              <a:buNone/>
            </a:pPr>
            <a:r>
              <a:rPr lang="en-US" sz="2000" dirty="0"/>
              <a:t>Review of the FDIC’s Supervision of Signature Bank report, April 28, 2023.  </a:t>
            </a:r>
          </a:p>
          <a:p>
            <a:r>
              <a:rPr lang="en-US" sz="2000" dirty="0"/>
              <a:t>SBNY had approximately $110 billion in total assets as of YE2022.</a:t>
            </a:r>
          </a:p>
          <a:p>
            <a:r>
              <a:rPr lang="en-US" sz="2000" dirty="0"/>
              <a:t>Total assets grew rapidly:  Total assets year-end (YE) 2018 were $47 billion; Total assets year-end 2022 were $115 billion.  $68B total growth.</a:t>
            </a:r>
          </a:p>
          <a:p>
            <a:r>
              <a:rPr lang="en-US" sz="2000" dirty="0"/>
              <a:t>Uninsured deposits were $79 billion as of YE2022; total deposits were $89 billion.  Uninsured = 89% of total deposits (2022 10K).  CAGR = 25%.</a:t>
            </a:r>
          </a:p>
          <a:p>
            <a:r>
              <a:rPr lang="en-US" sz="2000" dirty="0"/>
              <a:t>The deposit run started in the afternoon on March 10, 2023.  Approximately 20% of the deposits ran.  On Sunday afternoon, the outgoing wire queue was $8 billion,  which exceeded cash resources of $3 billion.</a:t>
            </a:r>
          </a:p>
          <a:p>
            <a:r>
              <a:rPr lang="en-US" sz="2000" dirty="0"/>
              <a:t>”… on March 9, 2023, a short seller who was… claiming that 25% of SBNY’s deposits were related to the cryptocurrency sector.  The Twitter audio conversation involving this short seller was more widely reported in the news reports on March 10, 2023.”</a:t>
            </a:r>
          </a:p>
        </p:txBody>
      </p:sp>
    </p:spTree>
    <p:extLst>
      <p:ext uri="{BB962C8B-B14F-4D97-AF65-F5344CB8AC3E}">
        <p14:creationId xmlns:p14="http://schemas.microsoft.com/office/powerpoint/2010/main" val="76988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968D4-9C99-4BF7-A2D3-A3B225CD9ADF}"/>
              </a:ext>
            </a:extLst>
          </p:cNvPr>
          <p:cNvSpPr>
            <a:spLocks noGrp="1"/>
          </p:cNvSpPr>
          <p:nvPr>
            <p:ph type="title"/>
          </p:nvPr>
        </p:nvSpPr>
        <p:spPr/>
        <p:txBody>
          <a:bodyPr>
            <a:normAutofit fontScale="90000"/>
          </a:bodyPr>
          <a:lstStyle/>
          <a:p>
            <a:r>
              <a:rPr lang="en-US" sz="5400" dirty="0"/>
              <a:t>Failure #3—</a:t>
            </a:r>
            <a:r>
              <a:rPr lang="en-US" dirty="0"/>
              <a:t>First Republic Bank.  </a:t>
            </a:r>
            <a:r>
              <a:rPr lang="en-US" sz="5400" dirty="0"/>
              <a:t>Some observations.</a:t>
            </a:r>
            <a:endParaRPr lang="en-US" dirty="0"/>
          </a:p>
        </p:txBody>
      </p:sp>
      <p:sp>
        <p:nvSpPr>
          <p:cNvPr id="3" name="Content Placeholder 2">
            <a:extLst>
              <a:ext uri="{FF2B5EF4-FFF2-40B4-BE49-F238E27FC236}">
                <a16:creationId xmlns:a16="http://schemas.microsoft.com/office/drawing/2014/main" id="{6C041AD0-6657-4FD1-A4FA-E5E025486129}"/>
              </a:ext>
            </a:extLst>
          </p:cNvPr>
          <p:cNvSpPr>
            <a:spLocks noGrp="1"/>
          </p:cNvSpPr>
          <p:nvPr>
            <p:ph idx="1"/>
          </p:nvPr>
        </p:nvSpPr>
        <p:spPr/>
        <p:txBody>
          <a:bodyPr>
            <a:normAutofit/>
          </a:bodyPr>
          <a:lstStyle/>
          <a:p>
            <a:pPr marL="0" indent="0">
              <a:buNone/>
            </a:pPr>
            <a:r>
              <a:rPr lang="en-US" sz="2000" dirty="0"/>
              <a:t>Review of the FDIC’s Supervision of First Republic Bank report, September 8, 2023.  </a:t>
            </a:r>
          </a:p>
          <a:p>
            <a:r>
              <a:rPr lang="en-US" sz="2000" dirty="0"/>
              <a:t>FRC had approximately $233 billion in  total assets as of  March 31, 2023.</a:t>
            </a:r>
          </a:p>
          <a:p>
            <a:r>
              <a:rPr lang="en-US" sz="2000" dirty="0"/>
              <a:t>Total assets grew rapidly:  Total assets YE 2018 were $99 billion; Total assets YE  2022 were $233 billion.  CAGR = 23.9%.  $134B total growth.</a:t>
            </a:r>
          </a:p>
          <a:p>
            <a:r>
              <a:rPr lang="en-US" sz="2000" dirty="0"/>
              <a:t>Uninsured deposits were $120 billion as of YE2022; total deposits were $176 billion.  Uninsured = 68% of total deposits (2022 10K).</a:t>
            </a:r>
          </a:p>
          <a:p>
            <a:r>
              <a:rPr lang="en-US" sz="2000" dirty="0"/>
              <a:t>The deposit run started on March 10 in the wake of SIVB’s failure; $25 billion left.  The run was fueled by SBNY’s failure on March 12.  On Monday, March 13, 2023,  approximately $40 billion went out.  From March 10 to 24, $96 billion left the bank.</a:t>
            </a:r>
          </a:p>
          <a:p>
            <a:r>
              <a:rPr lang="en-US" sz="2000" dirty="0"/>
              <a:t>”Immediately following SIVB’s failure, the venture capital/private equity community, as well as several large money center banks, began messaging through social media and direct advice to their clients to pull funds from First Republic.”</a:t>
            </a:r>
          </a:p>
        </p:txBody>
      </p:sp>
    </p:spTree>
    <p:extLst>
      <p:ext uri="{BB962C8B-B14F-4D97-AF65-F5344CB8AC3E}">
        <p14:creationId xmlns:p14="http://schemas.microsoft.com/office/powerpoint/2010/main" val="403246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9E75-0704-4016-A631-7FE8F860AADE}"/>
              </a:ext>
            </a:extLst>
          </p:cNvPr>
          <p:cNvSpPr>
            <a:spLocks noGrp="1"/>
          </p:cNvSpPr>
          <p:nvPr>
            <p:ph type="title"/>
          </p:nvPr>
        </p:nvSpPr>
        <p:spPr/>
        <p:txBody>
          <a:bodyPr/>
          <a:lstStyle/>
          <a:p>
            <a:r>
              <a:rPr lang="en-US" dirty="0"/>
              <a:t>2023 Compared to the 1980s</a:t>
            </a:r>
          </a:p>
        </p:txBody>
      </p:sp>
      <p:sp>
        <p:nvSpPr>
          <p:cNvPr id="3" name="Content Placeholder 2">
            <a:extLst>
              <a:ext uri="{FF2B5EF4-FFF2-40B4-BE49-F238E27FC236}">
                <a16:creationId xmlns:a16="http://schemas.microsoft.com/office/drawing/2014/main" id="{6D137334-D237-4E4D-9AFD-D3BF92E6C2E0}"/>
              </a:ext>
            </a:extLst>
          </p:cNvPr>
          <p:cNvSpPr>
            <a:spLocks noGrp="1"/>
          </p:cNvSpPr>
          <p:nvPr>
            <p:ph idx="1"/>
          </p:nvPr>
        </p:nvSpPr>
        <p:spPr/>
        <p:txBody>
          <a:bodyPr>
            <a:normAutofit fontScale="92500" lnSpcReduction="20000"/>
          </a:bodyPr>
          <a:lstStyle/>
          <a:p>
            <a:r>
              <a:rPr lang="en-US" dirty="0"/>
              <a:t>From 1980 to 1989, there were over 400 bank failures; the total assets in those banks approximated $183 billion.  </a:t>
            </a:r>
          </a:p>
          <a:p>
            <a:r>
              <a:rPr lang="en-US" dirty="0"/>
              <a:t>In 2023 there were three large bank failures—two of then had total assets greater than all of the failed bank assets over the 1980s.  Total, $555 billion.  </a:t>
            </a:r>
          </a:p>
          <a:p>
            <a:r>
              <a:rPr lang="en-US" dirty="0"/>
              <a:t>What is going on?</a:t>
            </a:r>
          </a:p>
          <a:p>
            <a:r>
              <a:rPr lang="en-US" dirty="0"/>
              <a:t>Consolidation.</a:t>
            </a:r>
          </a:p>
          <a:p>
            <a:r>
              <a:rPr lang="en-US" dirty="0"/>
              <a:t>Branch banking.  Texas approved limited in-state branching in 1987.  It is no coincidence the number of Texas banks peaked in 1986 at 1,969 banks.  In 1991 Texas permitted statewide branching, and later came interstate branching.  The result is Texas has 390 banks today (Forbes, October 2, 2023).  </a:t>
            </a:r>
          </a:p>
        </p:txBody>
      </p:sp>
    </p:spTree>
    <p:extLst>
      <p:ext uri="{BB962C8B-B14F-4D97-AF65-F5344CB8AC3E}">
        <p14:creationId xmlns:p14="http://schemas.microsoft.com/office/powerpoint/2010/main" val="251969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5494C-F6EA-A1F0-0AF8-711D8084B1BA}"/>
              </a:ext>
            </a:extLst>
          </p:cNvPr>
          <p:cNvSpPr>
            <a:spLocks noGrp="1"/>
          </p:cNvSpPr>
          <p:nvPr>
            <p:ph idx="1"/>
          </p:nvPr>
        </p:nvSpPr>
        <p:spPr>
          <a:xfrm>
            <a:off x="1120000" y="583894"/>
            <a:ext cx="10233800" cy="5593069"/>
          </a:xfrm>
        </p:spPr>
        <p:txBody>
          <a:bodyPr>
            <a:normAutofit fontScale="92500" lnSpcReduction="10000"/>
          </a:bodyPr>
          <a:lstStyle/>
          <a:p>
            <a:pPr marL="0" indent="0">
              <a:buNone/>
            </a:pPr>
            <a:r>
              <a:rPr lang="en-US" sz="5400" dirty="0"/>
              <a:t>Credit Loss Failures vs. Liquidity Failures.</a:t>
            </a:r>
          </a:p>
          <a:p>
            <a:r>
              <a:rPr lang="en-US" sz="2000" dirty="0"/>
              <a:t>Failures of yester-year (1980s-2012), with very few exceptions, were the result of loan losses.</a:t>
            </a:r>
          </a:p>
          <a:p>
            <a:pPr lvl="1"/>
            <a:r>
              <a:rPr lang="en-US" sz="2000" dirty="0"/>
              <a:t>$100 million in loans, $12 million in capital—if the bank suffers losses on 12% of the loan portfolio, the capital is wiped out and the bank fails.</a:t>
            </a:r>
          </a:p>
          <a:p>
            <a:r>
              <a:rPr lang="en-US" sz="2000" dirty="0"/>
              <a:t>Failures of SIVB, SBNY, and FRC were </a:t>
            </a:r>
            <a:r>
              <a:rPr lang="en-US" sz="2000" u="sng" dirty="0"/>
              <a:t>not</a:t>
            </a:r>
            <a:r>
              <a:rPr lang="en-US" sz="2000" dirty="0"/>
              <a:t> caused by credit losses—rather they were caused by runs on the bank deposits.   </a:t>
            </a:r>
          </a:p>
          <a:p>
            <a:pPr lvl="1"/>
            <a:r>
              <a:rPr lang="en-US" sz="2000" dirty="0"/>
              <a:t>SIVB, March 9</a:t>
            </a:r>
            <a:r>
              <a:rPr lang="en-US" sz="2000" baseline="30000" dirty="0"/>
              <a:t>th</a:t>
            </a:r>
            <a:r>
              <a:rPr lang="en-US" sz="2000" dirty="0"/>
              <a:t>, $40 billion withdrawn; management expected $100 billion the next day.  Total deposits were $173 billion.  </a:t>
            </a:r>
          </a:p>
          <a:p>
            <a:pPr lvl="1"/>
            <a:r>
              <a:rPr lang="en-US" sz="2000" dirty="0"/>
              <a:t>SBNY, March 10</a:t>
            </a:r>
            <a:r>
              <a:rPr lang="en-US" sz="2000" baseline="30000" dirty="0"/>
              <a:t>th</a:t>
            </a:r>
            <a:r>
              <a:rPr lang="en-US" sz="2000" dirty="0"/>
              <a:t>, as of noon, $2.5 billion withdrawn; by 6pm, $18.6 billion withdrawn.  Wire orders came in over the weekend, and by 5:47pm on Sunday, March 12th, the wire queue was $7.9 billion.  Total deposits were $115 billion.  </a:t>
            </a:r>
          </a:p>
          <a:p>
            <a:pPr lvl="1"/>
            <a:r>
              <a:rPr lang="en-US" sz="2000" dirty="0"/>
              <a:t>FRC, March 9</a:t>
            </a:r>
            <a:r>
              <a:rPr lang="en-US" sz="2000" baseline="30000" dirty="0"/>
              <a:t>th</a:t>
            </a:r>
            <a:r>
              <a:rPr lang="en-US" sz="2000" dirty="0"/>
              <a:t>, ”received a material </a:t>
            </a:r>
            <a:r>
              <a:rPr lang="en-US" sz="2000" u="sng" dirty="0"/>
              <a:t>INFLOW</a:t>
            </a:r>
            <a:r>
              <a:rPr lang="en-US" sz="2000" dirty="0"/>
              <a:t> of deposits.”  March 13</a:t>
            </a:r>
            <a:r>
              <a:rPr lang="en-US" sz="2000" baseline="30000" dirty="0"/>
              <a:t>th</a:t>
            </a:r>
            <a:r>
              <a:rPr lang="en-US" sz="2000" dirty="0"/>
              <a:t>, approximately $40 billion in outflow.  Between March 10</a:t>
            </a:r>
            <a:r>
              <a:rPr lang="en-US" sz="2000" baseline="30000" dirty="0"/>
              <a:t>th</a:t>
            </a:r>
            <a:r>
              <a:rPr lang="en-US" sz="2000" dirty="0"/>
              <a:t>, and March 24</a:t>
            </a:r>
            <a:r>
              <a:rPr lang="en-US" sz="2000" baseline="30000" dirty="0"/>
              <a:t>th</a:t>
            </a:r>
            <a:r>
              <a:rPr lang="en-US" sz="2000" dirty="0"/>
              <a:t>, $96 billion withdrawn.  Total deposits $176 billion.</a:t>
            </a:r>
          </a:p>
          <a:p>
            <a:r>
              <a:rPr lang="en-US" sz="2400" dirty="0"/>
              <a:t>What is different now?  </a:t>
            </a:r>
          </a:p>
          <a:p>
            <a:pPr marL="0" indent="0">
              <a:buNone/>
            </a:pPr>
            <a:r>
              <a:rPr lang="en-US" sz="2000" dirty="0"/>
              <a:t> </a:t>
            </a:r>
          </a:p>
          <a:p>
            <a:pPr marL="0" indent="0">
              <a:buNone/>
            </a:pPr>
            <a:endParaRPr lang="en-US" sz="5400" dirty="0"/>
          </a:p>
        </p:txBody>
      </p:sp>
    </p:spTree>
    <p:extLst>
      <p:ext uri="{BB962C8B-B14F-4D97-AF65-F5344CB8AC3E}">
        <p14:creationId xmlns:p14="http://schemas.microsoft.com/office/powerpoint/2010/main" val="1099286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2A12-03A5-4A48-B978-7B8F22553912}"/>
              </a:ext>
            </a:extLst>
          </p:cNvPr>
          <p:cNvSpPr>
            <a:spLocks noGrp="1"/>
          </p:cNvSpPr>
          <p:nvPr>
            <p:ph type="title"/>
          </p:nvPr>
        </p:nvSpPr>
        <p:spPr/>
        <p:txBody>
          <a:bodyPr/>
          <a:lstStyle/>
          <a:p>
            <a:r>
              <a:rPr lang="en-US" dirty="0"/>
              <a:t>Types of Resolution Transactions</a:t>
            </a:r>
          </a:p>
        </p:txBody>
      </p:sp>
      <p:sp>
        <p:nvSpPr>
          <p:cNvPr id="3" name="Content Placeholder 2">
            <a:extLst>
              <a:ext uri="{FF2B5EF4-FFF2-40B4-BE49-F238E27FC236}">
                <a16:creationId xmlns:a16="http://schemas.microsoft.com/office/drawing/2014/main" id="{9B3DB820-CB78-45A4-BAC0-033CF054534C}"/>
              </a:ext>
            </a:extLst>
          </p:cNvPr>
          <p:cNvSpPr>
            <a:spLocks noGrp="1"/>
          </p:cNvSpPr>
          <p:nvPr>
            <p:ph idx="1"/>
          </p:nvPr>
        </p:nvSpPr>
        <p:spPr/>
        <p:txBody>
          <a:bodyPr/>
          <a:lstStyle/>
          <a:p>
            <a:r>
              <a:rPr lang="en-US" dirty="0"/>
              <a:t>Purchase and assumption transactions (P&amp;A)</a:t>
            </a:r>
          </a:p>
          <a:p>
            <a:r>
              <a:rPr lang="en-US" dirty="0"/>
              <a:t>Whole bank P&amp;A</a:t>
            </a:r>
          </a:p>
          <a:p>
            <a:r>
              <a:rPr lang="en-US" dirty="0"/>
              <a:t>P&amp;A with loss share agreements</a:t>
            </a:r>
          </a:p>
          <a:p>
            <a:r>
              <a:rPr lang="en-US" dirty="0"/>
              <a:t>Insured deposit payoff</a:t>
            </a:r>
          </a:p>
          <a:p>
            <a:r>
              <a:rPr lang="en-US" dirty="0"/>
              <a:t>Insured deposit transfer</a:t>
            </a:r>
          </a:p>
          <a:p>
            <a:r>
              <a:rPr lang="en-US" dirty="0"/>
              <a:t>Bridge bank (Deposit Insurance National Bank)</a:t>
            </a:r>
          </a:p>
        </p:txBody>
      </p:sp>
    </p:spTree>
    <p:extLst>
      <p:ext uri="{BB962C8B-B14F-4D97-AF65-F5344CB8AC3E}">
        <p14:creationId xmlns:p14="http://schemas.microsoft.com/office/powerpoint/2010/main" val="251120852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828</TotalTime>
  <Words>2012</Words>
  <Application>Microsoft Macintosh PowerPoint</Application>
  <PresentationFormat>Widescreen</PresentationFormat>
  <Paragraphs>168</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Depth</vt:lpstr>
      <vt:lpstr>2023—What a year.  Bank Failure Update</vt:lpstr>
      <vt:lpstr>Session Objectives</vt:lpstr>
      <vt:lpstr>Failed Bank Stats—2023. </vt:lpstr>
      <vt:lpstr>Failure #1—Silicon Valley Bank.  Some observations. </vt:lpstr>
      <vt:lpstr>Failure #2—Signature Bank.  Some observations. </vt:lpstr>
      <vt:lpstr>Failure #3—First Republic Bank.  Some observations.</vt:lpstr>
      <vt:lpstr>2023 Compared to the 1980s</vt:lpstr>
      <vt:lpstr>PowerPoint Presentation</vt:lpstr>
      <vt:lpstr>Types of Resolution Transactions</vt:lpstr>
      <vt:lpstr>What resolution strategy was used for each of the failed banks?</vt:lpstr>
      <vt:lpstr>What Do Secured Depositors (Public Entities) Experience?</vt:lpstr>
      <vt:lpstr>What should CD depositors expect?</vt:lpstr>
      <vt:lpstr>Polling Question:  There is a trend toward securing public deposits with FHLB letters of credit (LOCS).  Why is that?</vt:lpstr>
      <vt:lpstr>Polling question:  What was the largest contributor to the rapid runs in March, 2023?  </vt:lpstr>
      <vt:lpstr>Polling question:  Which of the three failed banks have the strongest growth in absolute dollars?</vt:lpstr>
      <vt:lpstr>Case Study</vt:lpstr>
      <vt:lpstr>Other impacts of a bank failure. </vt:lpstr>
      <vt:lpstr>Links and references </vt:lpstr>
      <vt:lpstr>Other sources: </vt:lpstr>
      <vt:lpstr>Additional subjects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Front Row Seat  to a Bank Closing</dc:title>
  <dc:creator>Emmie Madison</dc:creator>
  <cp:lastModifiedBy>Microsoft Office User</cp:lastModifiedBy>
  <cp:revision>26</cp:revision>
  <dcterms:created xsi:type="dcterms:W3CDTF">2021-04-19T15:16:28Z</dcterms:created>
  <dcterms:modified xsi:type="dcterms:W3CDTF">2023-11-08T12:41:42Z</dcterms:modified>
</cp:coreProperties>
</file>